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28" r:id="rId2"/>
    <p:sldId id="329" r:id="rId3"/>
    <p:sldId id="256" r:id="rId4"/>
    <p:sldId id="263" r:id="rId5"/>
    <p:sldId id="258" r:id="rId6"/>
    <p:sldId id="338" r:id="rId7"/>
    <p:sldId id="344" r:id="rId8"/>
    <p:sldId id="341" r:id="rId9"/>
    <p:sldId id="342" r:id="rId10"/>
    <p:sldId id="345" r:id="rId11"/>
    <p:sldId id="334" r:id="rId12"/>
    <p:sldId id="291" r:id="rId13"/>
    <p:sldId id="349" r:id="rId14"/>
    <p:sldId id="346" r:id="rId15"/>
    <p:sldId id="347" r:id="rId16"/>
    <p:sldId id="348" r:id="rId17"/>
    <p:sldId id="350" r:id="rId18"/>
    <p:sldId id="351" r:id="rId19"/>
    <p:sldId id="35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880" autoAdjust="0"/>
  </p:normalViewPr>
  <p:slideViewPr>
    <p:cSldViewPr snapToGrid="0">
      <p:cViewPr varScale="1">
        <p:scale>
          <a:sx n="83" d="100"/>
          <a:sy n="83" d="100"/>
        </p:scale>
        <p:origin x="40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Animal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84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Plant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247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Plant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919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Plant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820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10/06/2019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46207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8584096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Parts of a Microscope - Lenses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A lens magnifies an image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There are two lenses in a microscope: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/>
              <a:t>__________ lens </a:t>
            </a:r>
            <a:r>
              <a:rPr lang="en-AU" sz="2800" dirty="0"/>
              <a:t>– the one you look through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/>
              <a:t>__________ lens </a:t>
            </a:r>
            <a:r>
              <a:rPr lang="en-AU" sz="2800" dirty="0"/>
              <a:t>– the one nearest the object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9317964" y="1310238"/>
            <a:ext cx="2305877" cy="37810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145629" y="1619104"/>
            <a:ext cx="1987826" cy="1049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84042" y="2977541"/>
            <a:ext cx="954156" cy="270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07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719896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Do fungi have chloroplasts?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9843" y="1166842"/>
            <a:ext cx="8595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Fungi </a:t>
            </a:r>
            <a:r>
              <a:rPr lang="en-AU" sz="2800" dirty="0" smtClean="0"/>
              <a:t>have a </a:t>
            </a:r>
            <a:r>
              <a:rPr lang="en-AU" sz="2800" b="1" dirty="0" smtClean="0"/>
              <a:t>cell wall</a:t>
            </a:r>
            <a:r>
              <a:rPr lang="en-AU" sz="2800" dirty="0" smtClean="0"/>
              <a:t>, however, do </a:t>
            </a:r>
            <a:r>
              <a:rPr lang="en-AU" sz="2800" dirty="0"/>
              <a:t>not have </a:t>
            </a:r>
            <a:r>
              <a:rPr lang="en-AU" sz="2800" b="1" dirty="0"/>
              <a:t>c</a:t>
            </a:r>
            <a:r>
              <a:rPr lang="en-AU" sz="2800" b="1" dirty="0" smtClean="0"/>
              <a:t>hloroplasts.</a:t>
            </a:r>
            <a:r>
              <a:rPr lang="en-AU" sz="2800" dirty="0" smtClean="0"/>
              <a:t> </a:t>
            </a:r>
            <a:endParaRPr lang="en-AU" sz="2800" dirty="0"/>
          </a:p>
          <a:p>
            <a:r>
              <a:rPr lang="en-AU" sz="2800" dirty="0"/>
              <a:t>This means they can not make their own food.</a:t>
            </a:r>
          </a:p>
          <a:p>
            <a:r>
              <a:rPr lang="en-AU" sz="2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8CE176-DA0B-4B6E-A91E-DD065628B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84" y="2384172"/>
            <a:ext cx="5845311" cy="357624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7B9362FB-A714-48D6-BC5C-51ADAB428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415731"/>
              </p:ext>
            </p:extLst>
          </p:nvPr>
        </p:nvGraphicFramePr>
        <p:xfrm>
          <a:off x="9354003" y="1620317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What is the purpose of chloroplasts?</a:t>
                      </a:r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02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0675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22061"/>
              </p:ext>
            </p:extLst>
          </p:nvPr>
        </p:nvGraphicFramePr>
        <p:xfrm>
          <a:off x="9354003" y="982208"/>
          <a:ext cx="2715466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5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type of cells do not have cell walls?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77024" y="982207"/>
            <a:ext cx="8433022" cy="50707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AU" sz="2800" b="1" dirty="0">
                <a:latin typeface="+mn-lt"/>
              </a:rPr>
              <a:t>Identifying types of cells.</a:t>
            </a:r>
          </a:p>
          <a:p>
            <a:pPr marL="514350" indent="-514350">
              <a:lnSpc>
                <a:spcPct val="125000"/>
              </a:lnSpc>
              <a:buAutoNum type="arabicPeriod"/>
            </a:pPr>
            <a:r>
              <a:rPr lang="en-AU" sz="2800" dirty="0">
                <a:latin typeface="+mn-lt"/>
              </a:rPr>
              <a:t>Does it have a cell wall? </a:t>
            </a:r>
          </a:p>
          <a:p>
            <a:pPr lvl="1">
              <a:lnSpc>
                <a:spcPct val="125000"/>
              </a:lnSpc>
            </a:pPr>
            <a:r>
              <a:rPr lang="en-AU" sz="2400" dirty="0">
                <a:latin typeface="+mn-lt"/>
              </a:rPr>
              <a:t> No – animal cell</a:t>
            </a:r>
            <a:endParaRPr lang="en-AU" sz="600" dirty="0">
              <a:latin typeface="+mn-lt"/>
            </a:endParaRPr>
          </a:p>
          <a:p>
            <a:pPr marL="514350" indent="-514350">
              <a:lnSpc>
                <a:spcPct val="125000"/>
              </a:lnSpc>
              <a:buAutoNum type="arabicPeriod"/>
            </a:pPr>
            <a:endParaRPr lang="en-AU" sz="2800" dirty="0"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AU" sz="2800" dirty="0">
                <a:latin typeface="+mn-lt"/>
              </a:rPr>
              <a:t>2. If it has a cell wall, does it have chloroplasts?</a:t>
            </a:r>
          </a:p>
          <a:p>
            <a:pPr>
              <a:lnSpc>
                <a:spcPct val="125000"/>
              </a:lnSpc>
            </a:pPr>
            <a:r>
              <a:rPr lang="en-AU" sz="2800" dirty="0">
                <a:latin typeface="+mn-lt"/>
              </a:rPr>
              <a:t> </a:t>
            </a:r>
            <a:r>
              <a:rPr lang="en-AU" sz="2800" dirty="0"/>
              <a:t>    </a:t>
            </a:r>
            <a:r>
              <a:rPr lang="en-AU" sz="2400" dirty="0">
                <a:latin typeface="+mn-lt"/>
              </a:rPr>
              <a:t>No – fungi cell</a:t>
            </a: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AU" sz="2800" dirty="0">
                <a:latin typeface="+mn-lt"/>
              </a:rPr>
              <a:t>3. Does it have a cell wall and chloroplasts?</a:t>
            </a:r>
          </a:p>
          <a:p>
            <a:pPr>
              <a:lnSpc>
                <a:spcPct val="125000"/>
              </a:lnSpc>
            </a:pPr>
            <a:r>
              <a:rPr lang="en-AU" sz="2800" dirty="0">
                <a:latin typeface="+mn-lt"/>
              </a:rPr>
              <a:t>     </a:t>
            </a:r>
            <a:r>
              <a:rPr lang="en-AU" sz="2400" dirty="0">
                <a:latin typeface="+mn-lt"/>
              </a:rPr>
              <a:t>Yes – plant cell</a:t>
            </a: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4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600" dirty="0">
              <a:latin typeface="+mn-lt"/>
            </a:endParaRPr>
          </a:p>
          <a:p>
            <a:pPr>
              <a:lnSpc>
                <a:spcPct val="125000"/>
              </a:lnSpc>
            </a:pPr>
            <a:endParaRPr lang="en-AU" sz="2800" b="1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544018"/>
              </p:ext>
            </p:extLst>
          </p:nvPr>
        </p:nvGraphicFramePr>
        <p:xfrm>
          <a:off x="9354003" y="2275541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type of cells have cell walls and chloroplasts?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60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990209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cell is this?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42441"/>
              </p:ext>
            </p:extLst>
          </p:nvPr>
        </p:nvGraphicFramePr>
        <p:xfrm>
          <a:off x="186291" y="926873"/>
          <a:ext cx="5103765" cy="2964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037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800" b="1" dirty="0">
                          <a:latin typeface="+mn-lt"/>
                        </a:rPr>
                        <a:t>Identifying types of cells.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 smtClean="0">
                          <a:latin typeface="+mn-lt"/>
                        </a:rPr>
                        <a:t>1. Does </a:t>
                      </a:r>
                      <a:r>
                        <a:rPr lang="en-AU" sz="2000" dirty="0">
                          <a:latin typeface="+mn-lt"/>
                        </a:rPr>
                        <a:t>it have a cell </a:t>
                      </a:r>
                      <a:r>
                        <a:rPr lang="en-AU" sz="2000" dirty="0" smtClean="0">
                          <a:latin typeface="+mn-lt"/>
                        </a:rPr>
                        <a:t>wall? </a:t>
                      </a:r>
                    </a:p>
                    <a:p>
                      <a:pPr lvl="1">
                        <a:lnSpc>
                          <a:spcPct val="125000"/>
                        </a:lnSpc>
                      </a:pPr>
                      <a:r>
                        <a:rPr lang="en-AU" sz="1800" dirty="0" smtClean="0">
                          <a:latin typeface="+mn-lt"/>
                        </a:rPr>
                        <a:t> No – animal cell</a:t>
                      </a:r>
                      <a:endParaRPr lang="en-AU" sz="400" dirty="0" smtClean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 smtClean="0">
                          <a:latin typeface="+mn-lt"/>
                        </a:rPr>
                        <a:t>2</a:t>
                      </a:r>
                      <a:r>
                        <a:rPr lang="en-AU" sz="2000" dirty="0">
                          <a:latin typeface="+mn-lt"/>
                        </a:rPr>
                        <a:t>. If it has a cell wall, does it have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</a:t>
                      </a:r>
                      <a:r>
                        <a:rPr lang="en-AU" sz="2000" dirty="0"/>
                        <a:t>    </a:t>
                      </a:r>
                      <a:r>
                        <a:rPr lang="en-AU" sz="1800" dirty="0">
                          <a:latin typeface="+mn-lt"/>
                        </a:rPr>
                        <a:t>No – fungi cell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3. Does it have a cell wall and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    </a:t>
                      </a:r>
                      <a:r>
                        <a:rPr lang="en-AU" sz="1800" dirty="0">
                          <a:latin typeface="+mn-lt"/>
                        </a:rPr>
                        <a:t>Yes – plant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353" y="459916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50"/>
                </a:solidFill>
                <a:latin typeface="+mn-lt"/>
              </a:rPr>
              <a:t>It is a plant cell because it has a cell wall and chloroplasts.</a:t>
            </a:r>
            <a:endParaRPr lang="en-AU" sz="2400" dirty="0">
              <a:solidFill>
                <a:srgbClr val="00B05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28599" y="1638066"/>
            <a:ext cx="4033458" cy="3867967"/>
            <a:chOff x="5828599" y="1638066"/>
            <a:chExt cx="4033458" cy="38679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CA5B2AF2-A306-4D9F-97A0-D2E398CF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6618" y="1874446"/>
              <a:ext cx="3955439" cy="363158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828599" y="1638066"/>
              <a:ext cx="841472" cy="415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036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990209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cell is this?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42441"/>
              </p:ext>
            </p:extLst>
          </p:nvPr>
        </p:nvGraphicFramePr>
        <p:xfrm>
          <a:off x="186291" y="926873"/>
          <a:ext cx="5103765" cy="2964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037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800" b="1" dirty="0">
                          <a:latin typeface="+mn-lt"/>
                        </a:rPr>
                        <a:t>Identifying types of cells.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 Does it have a cell wall? </a:t>
                      </a:r>
                    </a:p>
                    <a:p>
                      <a:pPr lvl="1">
                        <a:lnSpc>
                          <a:spcPct val="125000"/>
                        </a:lnSpc>
                      </a:pPr>
                      <a:r>
                        <a:rPr lang="en-AU" sz="1800" dirty="0">
                          <a:latin typeface="+mn-lt"/>
                        </a:rPr>
                        <a:t> No – animal cell</a:t>
                      </a:r>
                      <a:endParaRPr lang="en-AU" sz="4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If it has a cell wall, does it have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</a:t>
                      </a:r>
                      <a:r>
                        <a:rPr lang="en-AU" sz="2000" dirty="0"/>
                        <a:t>    </a:t>
                      </a:r>
                      <a:r>
                        <a:rPr lang="en-AU" sz="1800" dirty="0">
                          <a:latin typeface="+mn-lt"/>
                        </a:rPr>
                        <a:t>No – fungi cell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3. Does it have a cell wall and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    </a:t>
                      </a:r>
                      <a:r>
                        <a:rPr lang="en-AU" sz="1800" dirty="0">
                          <a:latin typeface="+mn-lt"/>
                        </a:rPr>
                        <a:t>Yes – plant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353" y="459916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50"/>
                </a:solidFill>
                <a:latin typeface="+mn-lt"/>
              </a:rPr>
              <a:t>It is a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animal </a:t>
            </a:r>
            <a:r>
              <a:rPr lang="en-AU" sz="2800" dirty="0">
                <a:solidFill>
                  <a:srgbClr val="00B050"/>
                </a:solidFill>
                <a:latin typeface="+mn-lt"/>
              </a:rPr>
              <a:t>cell because it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does not have a cell wall.</a:t>
            </a:r>
            <a:endParaRPr lang="en-AU" sz="2400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8" y="1836425"/>
            <a:ext cx="5733641" cy="41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5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990209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cell is this?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42441"/>
              </p:ext>
            </p:extLst>
          </p:nvPr>
        </p:nvGraphicFramePr>
        <p:xfrm>
          <a:off x="186291" y="926873"/>
          <a:ext cx="5103765" cy="2964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037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800" b="1" dirty="0">
                          <a:latin typeface="+mn-lt"/>
                        </a:rPr>
                        <a:t>Identifying types of cells.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 Does it have a cell wall? </a:t>
                      </a:r>
                    </a:p>
                    <a:p>
                      <a:pPr lvl="1">
                        <a:lnSpc>
                          <a:spcPct val="125000"/>
                        </a:lnSpc>
                      </a:pPr>
                      <a:r>
                        <a:rPr lang="en-AU" sz="1800" dirty="0">
                          <a:latin typeface="+mn-lt"/>
                        </a:rPr>
                        <a:t> No – animal cell</a:t>
                      </a:r>
                      <a:endParaRPr lang="en-AU" sz="4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If it has a cell wall, does it have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</a:t>
                      </a:r>
                      <a:r>
                        <a:rPr lang="en-AU" sz="2000" dirty="0"/>
                        <a:t>    </a:t>
                      </a:r>
                      <a:r>
                        <a:rPr lang="en-AU" sz="1800" dirty="0">
                          <a:latin typeface="+mn-lt"/>
                        </a:rPr>
                        <a:t>No – fungi cell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3. Does it have a cell wall and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    </a:t>
                      </a:r>
                      <a:r>
                        <a:rPr lang="en-AU" sz="1800" dirty="0">
                          <a:latin typeface="+mn-lt"/>
                        </a:rPr>
                        <a:t>Yes – plant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353" y="459916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50"/>
                </a:solidFill>
                <a:latin typeface="+mn-lt"/>
              </a:rPr>
              <a:t>It is a plant cell because it has a cell wall and chloroplasts.</a:t>
            </a:r>
            <a:endParaRPr lang="en-AU" sz="2400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225" y="1896731"/>
            <a:ext cx="6498251" cy="40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990209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cell is this?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42441"/>
              </p:ext>
            </p:extLst>
          </p:nvPr>
        </p:nvGraphicFramePr>
        <p:xfrm>
          <a:off x="186291" y="926873"/>
          <a:ext cx="5103765" cy="2964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037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800" b="1" dirty="0">
                          <a:latin typeface="+mn-lt"/>
                        </a:rPr>
                        <a:t>Identifying types of cells.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 Does it have a cell wall? </a:t>
                      </a:r>
                    </a:p>
                    <a:p>
                      <a:pPr lvl="1">
                        <a:lnSpc>
                          <a:spcPct val="125000"/>
                        </a:lnSpc>
                      </a:pPr>
                      <a:r>
                        <a:rPr lang="en-AU" sz="1800" dirty="0">
                          <a:latin typeface="+mn-lt"/>
                        </a:rPr>
                        <a:t> No – animal cell</a:t>
                      </a:r>
                      <a:endParaRPr lang="en-AU" sz="4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If it has a cell wall, does it have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</a:t>
                      </a:r>
                      <a:r>
                        <a:rPr lang="en-AU" sz="2000" dirty="0"/>
                        <a:t>    </a:t>
                      </a:r>
                      <a:r>
                        <a:rPr lang="en-AU" sz="1800" dirty="0">
                          <a:latin typeface="+mn-lt"/>
                        </a:rPr>
                        <a:t>No – fungi cell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3. Does it have a cell wall and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    </a:t>
                      </a:r>
                      <a:r>
                        <a:rPr lang="en-AU" sz="1800" dirty="0">
                          <a:latin typeface="+mn-lt"/>
                        </a:rPr>
                        <a:t>Yes – plant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353" y="459916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50"/>
                </a:solidFill>
                <a:latin typeface="+mn-lt"/>
              </a:rPr>
              <a:t>It is a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fungi </a:t>
            </a:r>
            <a:r>
              <a:rPr lang="en-AU" sz="2800" dirty="0">
                <a:solidFill>
                  <a:srgbClr val="00B050"/>
                </a:solidFill>
                <a:latin typeface="+mn-lt"/>
              </a:rPr>
              <a:t>cell because it has a cell wall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but no </a:t>
            </a:r>
            <a:r>
              <a:rPr lang="en-AU" sz="2800" dirty="0">
                <a:solidFill>
                  <a:srgbClr val="00B050"/>
                </a:solidFill>
                <a:latin typeface="+mn-lt"/>
              </a:rPr>
              <a:t>chloroplasts.</a:t>
            </a:r>
            <a:endParaRPr lang="en-AU" sz="2400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05" y="1900061"/>
            <a:ext cx="45148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990209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cell is this?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42441"/>
              </p:ext>
            </p:extLst>
          </p:nvPr>
        </p:nvGraphicFramePr>
        <p:xfrm>
          <a:off x="186291" y="926873"/>
          <a:ext cx="5103765" cy="2964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037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800" b="1" dirty="0">
                          <a:latin typeface="+mn-lt"/>
                        </a:rPr>
                        <a:t>Identifying types of cells.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 Does it have a cell wall? </a:t>
                      </a:r>
                    </a:p>
                    <a:p>
                      <a:pPr lvl="1">
                        <a:lnSpc>
                          <a:spcPct val="125000"/>
                        </a:lnSpc>
                      </a:pPr>
                      <a:r>
                        <a:rPr lang="en-AU" sz="1800" dirty="0">
                          <a:latin typeface="+mn-lt"/>
                        </a:rPr>
                        <a:t> No – animal cell</a:t>
                      </a:r>
                      <a:endParaRPr lang="en-AU" sz="4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If it has a cell wall, does it have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</a:t>
                      </a:r>
                      <a:r>
                        <a:rPr lang="en-AU" sz="2000" dirty="0"/>
                        <a:t>    </a:t>
                      </a:r>
                      <a:r>
                        <a:rPr lang="en-AU" sz="1800" dirty="0">
                          <a:latin typeface="+mn-lt"/>
                        </a:rPr>
                        <a:t>No – fungi cell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3. Does it have a cell wall and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    </a:t>
                      </a:r>
                      <a:r>
                        <a:rPr lang="en-AU" sz="1800" dirty="0">
                          <a:latin typeface="+mn-lt"/>
                        </a:rPr>
                        <a:t>Yes – plant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353" y="459916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50"/>
                </a:solidFill>
                <a:latin typeface="+mn-lt"/>
              </a:rPr>
              <a:t>It is a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fungi cell </a:t>
            </a:r>
            <a:r>
              <a:rPr lang="en-AU" sz="2800" dirty="0">
                <a:solidFill>
                  <a:srgbClr val="00B050"/>
                </a:solidFill>
                <a:latin typeface="+mn-lt"/>
              </a:rPr>
              <a:t>because it has a cell wall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but no chloroplasts</a:t>
            </a:r>
            <a:r>
              <a:rPr lang="en-AU" sz="2800" dirty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338" y="2061520"/>
            <a:ext cx="6677005" cy="384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990209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cell is this?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42441"/>
              </p:ext>
            </p:extLst>
          </p:nvPr>
        </p:nvGraphicFramePr>
        <p:xfrm>
          <a:off x="186291" y="926873"/>
          <a:ext cx="5103765" cy="2964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037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157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800" b="1" dirty="0">
                          <a:latin typeface="+mn-lt"/>
                        </a:rPr>
                        <a:t>Identifying types of cells.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0" indent="0">
                        <a:lnSpc>
                          <a:spcPct val="125000"/>
                        </a:lnSpc>
                        <a:buNone/>
                      </a:pPr>
                      <a:r>
                        <a:rPr lang="en-AU" sz="2000" dirty="0">
                          <a:latin typeface="+mn-lt"/>
                        </a:rPr>
                        <a:t>1. Does it have a cell wall? </a:t>
                      </a:r>
                    </a:p>
                    <a:p>
                      <a:pPr lvl="1">
                        <a:lnSpc>
                          <a:spcPct val="125000"/>
                        </a:lnSpc>
                      </a:pPr>
                      <a:r>
                        <a:rPr lang="en-AU" sz="1800" dirty="0">
                          <a:latin typeface="+mn-lt"/>
                        </a:rPr>
                        <a:t> No – animal cell</a:t>
                      </a:r>
                      <a:endParaRPr lang="en-AU" sz="400" dirty="0">
                        <a:latin typeface="+mn-lt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2. If it has a cell wall, does it have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</a:t>
                      </a:r>
                      <a:r>
                        <a:rPr lang="en-AU" sz="2000" dirty="0"/>
                        <a:t>    </a:t>
                      </a:r>
                      <a:r>
                        <a:rPr lang="en-AU" sz="1800" dirty="0">
                          <a:latin typeface="+mn-lt"/>
                        </a:rPr>
                        <a:t>No – fungi cell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3. Does it have a cell wall and chloroplasts?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AU" sz="2000" dirty="0">
                          <a:latin typeface="+mn-lt"/>
                        </a:rPr>
                        <a:t>     </a:t>
                      </a:r>
                      <a:r>
                        <a:rPr lang="en-AU" sz="1800" dirty="0">
                          <a:latin typeface="+mn-lt"/>
                        </a:rPr>
                        <a:t>Yes – plant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353" y="4599162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solidFill>
                  <a:srgbClr val="00B050"/>
                </a:solidFill>
                <a:latin typeface="+mn-lt"/>
              </a:rPr>
              <a:t>It is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an animal cell </a:t>
            </a:r>
            <a:r>
              <a:rPr lang="en-AU" sz="2800" dirty="0">
                <a:solidFill>
                  <a:srgbClr val="00B050"/>
                </a:solidFill>
                <a:latin typeface="+mn-lt"/>
              </a:rPr>
              <a:t>because it has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no </a:t>
            </a:r>
            <a:r>
              <a:rPr lang="en-AU" sz="2800" dirty="0">
                <a:solidFill>
                  <a:srgbClr val="00B050"/>
                </a:solidFill>
                <a:latin typeface="+mn-lt"/>
              </a:rPr>
              <a:t>cell wall </a:t>
            </a: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and no chloroplasts</a:t>
            </a:r>
            <a:r>
              <a:rPr lang="en-AU" sz="2800" dirty="0">
                <a:solidFill>
                  <a:srgbClr val="00B050"/>
                </a:solidFill>
                <a:latin typeface="+mn-lt"/>
              </a:rPr>
              <a:t>.</a:t>
            </a:r>
            <a:endParaRPr lang="en-AU" sz="2400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0406"/>
          <a:stretch/>
        </p:blipFill>
        <p:spPr>
          <a:xfrm>
            <a:off x="5815782" y="2044076"/>
            <a:ext cx="5838232" cy="35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9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15126" y="1206110"/>
            <a:ext cx="1104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Identification of different cells allows you to determine how they function.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15126" y="1206110"/>
            <a:ext cx="1104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worksheet on your device or paper copy.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1083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7024" y="982208"/>
            <a:ext cx="7749209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>
                <a:latin typeface="+mn-lt"/>
              </a:rPr>
              <a:t>Parts of a Microscope - Focusing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latin typeface="+mn-lt"/>
              </a:rPr>
              <a:t>There are two focus knobs on a microscope: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/>
              <a:t>________ focus </a:t>
            </a:r>
            <a:r>
              <a:rPr lang="en-AU" sz="2800" dirty="0"/>
              <a:t>– brings the sample into general focus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b="1" dirty="0"/>
              <a:t>________ focus </a:t>
            </a:r>
            <a:r>
              <a:rPr lang="en-AU" sz="2800" dirty="0"/>
              <a:t>– fine tunes the focus, increases the detail in the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33" r="17382"/>
          <a:stretch/>
        </p:blipFill>
        <p:spPr>
          <a:xfrm>
            <a:off x="8330636" y="1444874"/>
            <a:ext cx="2305877" cy="37810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513983" y="2639833"/>
            <a:ext cx="2337683" cy="1113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52522" y="3283890"/>
            <a:ext cx="1924215" cy="787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4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/>
              <a:t>Parts of a </a:t>
            </a:r>
            <a:r>
              <a:rPr lang="en-AU" dirty="0" smtClean="0"/>
              <a:t>Cell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8150" y="975167"/>
            <a:ext cx="832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/>
              <a:t>Identify cell types based on their features.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4314" y="3161512"/>
            <a:ext cx="878620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/>
              <a:t>To compare means to identify the </a:t>
            </a:r>
            <a:r>
              <a:rPr lang="en-AU" sz="2800" b="1" dirty="0"/>
              <a:t>similarities</a:t>
            </a:r>
            <a:r>
              <a:rPr lang="en-AU" sz="2800" dirty="0"/>
              <a:t> and </a:t>
            </a:r>
            <a:r>
              <a:rPr lang="en-AU" sz="2800" b="1" dirty="0"/>
              <a:t>differences</a:t>
            </a:r>
            <a:r>
              <a:rPr lang="en-AU" sz="2800" dirty="0"/>
              <a:t> between two things.</a:t>
            </a:r>
          </a:p>
          <a:p>
            <a:pPr>
              <a:spcAft>
                <a:spcPts val="1200"/>
              </a:spcAft>
            </a:pPr>
            <a:r>
              <a:rPr lang="en-AU" sz="2800" dirty="0"/>
              <a:t>List </a:t>
            </a:r>
            <a:r>
              <a:rPr lang="en-AU" sz="2800" dirty="0" smtClean="0"/>
              <a:t>two </a:t>
            </a:r>
            <a:r>
              <a:rPr lang="en-AU" sz="2800" dirty="0"/>
              <a:t>similarities and </a:t>
            </a:r>
            <a:r>
              <a:rPr lang="en-AU" sz="2800" dirty="0" smtClean="0"/>
              <a:t>two </a:t>
            </a:r>
            <a:r>
              <a:rPr lang="en-AU" sz="2800" dirty="0"/>
              <a:t>differences between the cow and the fish.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340" y="4863020"/>
            <a:ext cx="2619375" cy="1743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734" y="3222472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51682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does the word organelle mean?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62163"/>
              </p:ext>
            </p:extLst>
          </p:nvPr>
        </p:nvGraphicFramePr>
        <p:xfrm>
          <a:off x="9354003" y="147357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are the </a:t>
                      </a:r>
                      <a:r>
                        <a:rPr lang="en-AU" baseline="0" dirty="0" smtClean="0"/>
                        <a:t>four </a:t>
                      </a:r>
                      <a:r>
                        <a:rPr lang="en-AU" baseline="0" dirty="0"/>
                        <a:t>key features of a </a:t>
                      </a:r>
                      <a:r>
                        <a:rPr lang="en-AU" baseline="0" dirty="0" smtClean="0"/>
                        <a:t>cell?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577419"/>
              </p:ext>
            </p:extLst>
          </p:nvPr>
        </p:nvGraphicFramePr>
        <p:xfrm>
          <a:off x="9354003" y="2654498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does DNA do?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732983"/>
            <a:ext cx="9293524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100" dirty="0"/>
              <a:t>Cells are made up of </a:t>
            </a:r>
            <a:r>
              <a:rPr lang="en-AU" sz="2100" dirty="0" smtClean="0"/>
              <a:t>organelles, which are smaller </a:t>
            </a:r>
            <a:r>
              <a:rPr lang="en-AU" sz="2100" dirty="0"/>
              <a:t>parts of the cell, each one having a different function.   </a:t>
            </a:r>
          </a:p>
          <a:p>
            <a:endParaRPr lang="en-AU" sz="2100" dirty="0"/>
          </a:p>
          <a:p>
            <a:r>
              <a:rPr lang="en-AU" sz="2100" dirty="0"/>
              <a:t>All cells have four key features: Cell membrane, vacuole, cytoplasm, DNA</a:t>
            </a:r>
          </a:p>
          <a:p>
            <a:endParaRPr lang="en-AU" sz="2100" dirty="0"/>
          </a:p>
          <a:p>
            <a:r>
              <a:rPr lang="en-AU" sz="2100" b="1" dirty="0" smtClean="0"/>
              <a:t>Cell </a:t>
            </a:r>
            <a:r>
              <a:rPr lang="en-AU" sz="2100" b="1" dirty="0"/>
              <a:t>membrane - </a:t>
            </a:r>
            <a:r>
              <a:rPr lang="en-AU" sz="2100" dirty="0"/>
              <a:t>The cell membrane forms a barrier around the cell</a:t>
            </a:r>
          </a:p>
          <a:p>
            <a:endParaRPr lang="en-AU" sz="2100" dirty="0"/>
          </a:p>
          <a:p>
            <a:r>
              <a:rPr lang="en-AU" sz="2100" b="1" dirty="0"/>
              <a:t>Vacuole </a:t>
            </a:r>
            <a:r>
              <a:rPr lang="en-AU" sz="2100" b="1" dirty="0" smtClean="0"/>
              <a:t>– </a:t>
            </a:r>
            <a:r>
              <a:rPr lang="en-AU" sz="2100" dirty="0" smtClean="0"/>
              <a:t>contains waste or chemicals</a:t>
            </a:r>
            <a:endParaRPr lang="en-AU" sz="2100" dirty="0"/>
          </a:p>
          <a:p>
            <a:endParaRPr lang="en-AU" sz="2100" dirty="0"/>
          </a:p>
          <a:p>
            <a:r>
              <a:rPr lang="en-AU" sz="2100" b="1" dirty="0"/>
              <a:t>Cytoplasm</a:t>
            </a:r>
            <a:r>
              <a:rPr lang="en-AU" sz="2100" dirty="0"/>
              <a:t> – Fluid inside the cell that provides structure and contains </a:t>
            </a:r>
            <a:r>
              <a:rPr lang="en-AU" sz="2100" dirty="0" smtClean="0"/>
              <a:t>smaller parts of the cell</a:t>
            </a:r>
            <a:endParaRPr lang="en-AU" sz="2100" dirty="0"/>
          </a:p>
          <a:p>
            <a:endParaRPr lang="en-AU" sz="2100" dirty="0"/>
          </a:p>
          <a:p>
            <a:r>
              <a:rPr lang="en-AU" sz="2100" b="1" dirty="0"/>
              <a:t>DNA – (deoxyribonucleic acid) </a:t>
            </a:r>
            <a:r>
              <a:rPr lang="en-AU" sz="2100" dirty="0"/>
              <a:t>– provides the instructions for every job the cell needs to do and is passed from one generation to the next. </a:t>
            </a:r>
            <a:r>
              <a:rPr lang="en-AU" sz="2100" dirty="0" smtClean="0"/>
              <a:t>DNA </a:t>
            </a:r>
            <a:r>
              <a:rPr lang="en-AU" sz="2100" dirty="0"/>
              <a:t>is found in the nucleus</a:t>
            </a:r>
            <a:r>
              <a:rPr lang="en-AU" sz="2100" dirty="0" smtClean="0"/>
              <a:t>.</a:t>
            </a:r>
          </a:p>
          <a:p>
            <a:endParaRPr lang="en-AU" sz="2100" dirty="0"/>
          </a:p>
          <a:p>
            <a:r>
              <a:rPr lang="en-AU" sz="2100" b="1" dirty="0" smtClean="0"/>
              <a:t>Nucleus</a:t>
            </a:r>
            <a:r>
              <a:rPr lang="en-AU" sz="2100" dirty="0" smtClean="0"/>
              <a:t> – contains the DNA of the cell  </a:t>
            </a:r>
            <a:r>
              <a:rPr lang="en-AU" sz="2100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36443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other word is being used for DNA?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12668"/>
              </p:ext>
            </p:extLst>
          </p:nvPr>
        </p:nvGraphicFramePr>
        <p:xfrm>
          <a:off x="9354003" y="147357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many </a:t>
                      </a:r>
                      <a:r>
                        <a:rPr lang="en-AU" baseline="0" dirty="0" smtClean="0"/>
                        <a:t>mitochondria </a:t>
                      </a:r>
                      <a:r>
                        <a:rPr lang="en-AU" baseline="0" dirty="0"/>
                        <a:t>are there?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2" y="1000664"/>
            <a:ext cx="8404392" cy="56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65658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organelle gets rid of waste?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97881"/>
              </p:ext>
            </p:extLst>
          </p:nvPr>
        </p:nvGraphicFramePr>
        <p:xfrm>
          <a:off x="9354003" y="147357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organelle allows materials to move?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40308"/>
              </p:ext>
            </p:extLst>
          </p:nvPr>
        </p:nvGraphicFramePr>
        <p:xfrm>
          <a:off x="9354003" y="265449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Which organelle releases energy from food?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7705" y="1075955"/>
            <a:ext cx="89027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Each organelle has a special </a:t>
            </a:r>
            <a:r>
              <a:rPr lang="en-AU" sz="2400" dirty="0" smtClean="0"/>
              <a:t>function. </a:t>
            </a:r>
            <a:endParaRPr lang="en-AU" sz="2400" dirty="0"/>
          </a:p>
          <a:p>
            <a:endParaRPr lang="en-AU" sz="2400" dirty="0"/>
          </a:p>
          <a:p>
            <a:r>
              <a:rPr lang="en-AU" sz="2400" b="1" dirty="0"/>
              <a:t>Mitochondria</a:t>
            </a:r>
            <a:r>
              <a:rPr lang="en-AU" sz="2400" dirty="0"/>
              <a:t> – releases energy from food</a:t>
            </a:r>
          </a:p>
          <a:p>
            <a:endParaRPr lang="en-AU" sz="2400" dirty="0"/>
          </a:p>
          <a:p>
            <a:r>
              <a:rPr lang="en-AU" sz="2400" b="1" dirty="0"/>
              <a:t>Ribosomes</a:t>
            </a:r>
            <a:r>
              <a:rPr lang="en-AU" sz="2400" dirty="0"/>
              <a:t> – produces proteins used by the body for growth and </a:t>
            </a:r>
            <a:r>
              <a:rPr lang="en-AU" sz="2400" dirty="0" smtClean="0"/>
              <a:t>repair</a:t>
            </a:r>
            <a:endParaRPr lang="en-AU" sz="2400" dirty="0"/>
          </a:p>
          <a:p>
            <a:endParaRPr lang="en-AU" sz="2400" dirty="0"/>
          </a:p>
          <a:p>
            <a:r>
              <a:rPr lang="en-AU" sz="2400" b="1" dirty="0"/>
              <a:t>Lysosomes </a:t>
            </a:r>
            <a:r>
              <a:rPr lang="en-AU" sz="2400" dirty="0"/>
              <a:t>– gets rid of waste from the cell</a:t>
            </a:r>
          </a:p>
          <a:p>
            <a:endParaRPr lang="en-AU" sz="2400" dirty="0"/>
          </a:p>
          <a:p>
            <a:r>
              <a:rPr lang="en-AU" sz="2400" b="1" dirty="0"/>
              <a:t>Endoplasmic reticulum</a:t>
            </a:r>
            <a:r>
              <a:rPr lang="en-AU" sz="2400" dirty="0"/>
              <a:t> – allows materials to move through the </a:t>
            </a:r>
            <a:r>
              <a:rPr lang="en-AU" sz="2400" dirty="0" smtClean="0"/>
              <a:t>cell</a:t>
            </a:r>
          </a:p>
          <a:p>
            <a:endParaRPr lang="en-AU" sz="2400" dirty="0"/>
          </a:p>
          <a:p>
            <a:r>
              <a:rPr lang="en-AU" sz="2400" b="1" dirty="0" smtClean="0"/>
              <a:t>Golgi body </a:t>
            </a:r>
            <a:r>
              <a:rPr lang="en-AU" sz="2400" dirty="0" smtClean="0"/>
              <a:t>– </a:t>
            </a:r>
            <a:r>
              <a:rPr lang="en-US" sz="2400" dirty="0" smtClean="0"/>
              <a:t>packages </a:t>
            </a:r>
            <a:r>
              <a:rPr lang="en-US" sz="2400" dirty="0"/>
              <a:t>proteins inside the cell before they are sent to their </a:t>
            </a:r>
            <a:r>
              <a:rPr lang="en-US" sz="2400" dirty="0" smtClean="0"/>
              <a:t>destination</a:t>
            </a:r>
            <a:r>
              <a:rPr lang="en-AU" sz="2400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771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589080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How many </a:t>
                      </a:r>
                      <a:r>
                        <a:rPr lang="en-AU" baseline="0" dirty="0" smtClean="0"/>
                        <a:t>mitochondria </a:t>
                      </a:r>
                      <a:r>
                        <a:rPr lang="en-AU" baseline="0" dirty="0"/>
                        <a:t>are there?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51039"/>
              </p:ext>
            </p:extLst>
          </p:nvPr>
        </p:nvGraphicFramePr>
        <p:xfrm>
          <a:off x="9359754" y="1761126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Can you name a part of a plant cell that was not in an animal cell.</a:t>
                      </a:r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7" y="834041"/>
            <a:ext cx="6826370" cy="597013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402189"/>
              </p:ext>
            </p:extLst>
          </p:nvPr>
        </p:nvGraphicFramePr>
        <p:xfrm>
          <a:off x="9377518" y="357964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Where is the DNA?</a:t>
                      </a:r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9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C7B0010-59BC-4D02-AE43-F3042F03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90" y="3421043"/>
            <a:ext cx="4514850" cy="3305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99540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/>
                        <a:t>What is the purpose of chloroplasts?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9842" y="1166842"/>
            <a:ext cx="8756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Plants have the same parts as animal cells, plus a few extra.  </a:t>
            </a:r>
          </a:p>
          <a:p>
            <a:endParaRPr lang="en-AU" sz="2800" dirty="0"/>
          </a:p>
          <a:p>
            <a:r>
              <a:rPr lang="en-AU" sz="2800" b="1" dirty="0"/>
              <a:t>Cell wall </a:t>
            </a:r>
            <a:r>
              <a:rPr lang="en-AU" sz="2800" dirty="0"/>
              <a:t>– exists outside the cell </a:t>
            </a:r>
            <a:r>
              <a:rPr lang="en-AU" sz="2800" dirty="0" smtClean="0"/>
              <a:t>membrane, supports and protects the cell</a:t>
            </a:r>
            <a:endParaRPr lang="en-AU" sz="2800" dirty="0"/>
          </a:p>
          <a:p>
            <a:endParaRPr lang="en-AU" sz="2800" dirty="0"/>
          </a:p>
          <a:p>
            <a:r>
              <a:rPr lang="en-AU" sz="2800" b="1" dirty="0"/>
              <a:t>Chloroplasts</a:t>
            </a:r>
            <a:r>
              <a:rPr lang="en-AU" sz="2800" dirty="0"/>
              <a:t> -  Contain chlorophyll to </a:t>
            </a:r>
            <a:r>
              <a:rPr lang="en-AU" sz="2800" dirty="0" smtClean="0"/>
              <a:t>photosynthesise.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9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14219</TotalTime>
  <Words>1080</Words>
  <Application>Microsoft Office PowerPoint</Application>
  <PresentationFormat>Widescreen</PresentationFormat>
  <Paragraphs>182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Parts of a 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208</cp:revision>
  <dcterms:created xsi:type="dcterms:W3CDTF">2017-01-28T08:32:28Z</dcterms:created>
  <dcterms:modified xsi:type="dcterms:W3CDTF">2019-06-10T02:43:19Z</dcterms:modified>
</cp:coreProperties>
</file>